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4"/>
  </p:sldMasterIdLst>
  <p:notesMasterIdLst>
    <p:notesMasterId r:id="rId14"/>
  </p:notesMasterIdLst>
  <p:handoutMasterIdLst>
    <p:handoutMasterId r:id="rId15"/>
  </p:handoutMasterIdLst>
  <p:sldIdLst>
    <p:sldId id="742" r:id="rId5"/>
    <p:sldId id="659" r:id="rId6"/>
    <p:sldId id="748" r:id="rId7"/>
    <p:sldId id="3618" r:id="rId8"/>
    <p:sldId id="3629" r:id="rId9"/>
    <p:sldId id="3630" r:id="rId10"/>
    <p:sldId id="3631" r:id="rId11"/>
    <p:sldId id="3599" r:id="rId12"/>
    <p:sldId id="669" r:id="rId13"/>
  </p:sldIdLst>
  <p:sldSz cx="12192000" cy="6858000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rres LtCol Kerrissa A" initials="TLKA" lastIdx="11" clrIdx="0">
    <p:extLst>
      <p:ext uri="{19B8F6BF-5375-455C-9EA6-DF929625EA0E}">
        <p15:presenceInfo xmlns:p15="http://schemas.microsoft.com/office/powerpoint/2012/main" userId="S-1-5-21-2103720589-201469717-587693536-4041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0B4"/>
    <a:srgbClr val="B9CDE5"/>
    <a:srgbClr val="E6B9B8"/>
    <a:srgbClr val="CC0000"/>
    <a:srgbClr val="FFFFFF"/>
    <a:srgbClr val="000080"/>
    <a:srgbClr val="003366"/>
    <a:srgbClr val="808000"/>
    <a:srgbClr val="10116C"/>
    <a:srgbClr val="090A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96247" autoAdjust="0"/>
  </p:normalViewPr>
  <p:slideViewPr>
    <p:cSldViewPr snapToObjects="1">
      <p:cViewPr varScale="1">
        <p:scale>
          <a:sx n="101" d="100"/>
          <a:sy n="101" d="100"/>
        </p:scale>
        <p:origin x="912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123" d="100"/>
          <a:sy n="123" d="100"/>
        </p:scale>
        <p:origin x="-3968" y="-12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ls MSgt Dathan T" userId="799feca0-e26b-4324-9eec-88cfd6200d0b" providerId="ADAL" clId="{8E09CCF1-C3C1-4648-8500-4C975FCB2580}"/>
    <pc:docChg chg="undo custSel modSld">
      <pc:chgData name="Mills MSgt Dathan T" userId="799feca0-e26b-4324-9eec-88cfd6200d0b" providerId="ADAL" clId="{8E09CCF1-C3C1-4648-8500-4C975FCB2580}" dt="2026-05-06T20:43:04.831" v="19" actId="478"/>
      <pc:docMkLst>
        <pc:docMk/>
      </pc:docMkLst>
      <pc:sldChg chg="addSp delSp modSp mod">
        <pc:chgData name="Mills MSgt Dathan T" userId="799feca0-e26b-4324-9eec-88cfd6200d0b" providerId="ADAL" clId="{8E09CCF1-C3C1-4648-8500-4C975FCB2580}" dt="2026-05-06T20:42:43.715" v="16" actId="478"/>
        <pc:sldMkLst>
          <pc:docMk/>
          <pc:sldMk cId="3594672551" sldId="3618"/>
        </pc:sldMkLst>
        <pc:spChg chg="mod">
          <ac:chgData name="Mills MSgt Dathan T" userId="799feca0-e26b-4324-9eec-88cfd6200d0b" providerId="ADAL" clId="{8E09CCF1-C3C1-4648-8500-4C975FCB2580}" dt="2026-05-06T20:42:21.585" v="8" actId="1076"/>
          <ac:spMkLst>
            <pc:docMk/>
            <pc:sldMk cId="3594672551" sldId="3618"/>
            <ac:spMk id="7" creationId="{7381E186-A310-9D3B-3114-5EF62BD13B51}"/>
          </ac:spMkLst>
        </pc:spChg>
        <pc:graphicFrameChg chg="add del">
          <ac:chgData name="Mills MSgt Dathan T" userId="799feca0-e26b-4324-9eec-88cfd6200d0b" providerId="ADAL" clId="{8E09CCF1-C3C1-4648-8500-4C975FCB2580}" dt="2026-05-06T20:42:43.715" v="16" actId="478"/>
          <ac:graphicFrameMkLst>
            <pc:docMk/>
            <pc:sldMk cId="3594672551" sldId="3618"/>
            <ac:graphicFrameMk id="10" creationId="{A360B28E-9419-0E4D-0C67-39FF05AFD085}"/>
          </ac:graphicFrameMkLst>
        </pc:graphicFrameChg>
        <pc:picChg chg="mod">
          <ac:chgData name="Mills MSgt Dathan T" userId="799feca0-e26b-4324-9eec-88cfd6200d0b" providerId="ADAL" clId="{8E09CCF1-C3C1-4648-8500-4C975FCB2580}" dt="2026-05-06T20:42:22.273" v="9" actId="1076"/>
          <ac:picMkLst>
            <pc:docMk/>
            <pc:sldMk cId="3594672551" sldId="3618"/>
            <ac:picMk id="2" creationId="{480B31B2-1196-E767-82F6-C62AB6E74588}"/>
          </ac:picMkLst>
        </pc:picChg>
        <pc:picChg chg="add del">
          <ac:chgData name="Mills MSgt Dathan T" userId="799feca0-e26b-4324-9eec-88cfd6200d0b" providerId="ADAL" clId="{8E09CCF1-C3C1-4648-8500-4C975FCB2580}" dt="2026-05-06T20:42:40.003" v="14" actId="478"/>
          <ac:picMkLst>
            <pc:docMk/>
            <pc:sldMk cId="3594672551" sldId="3618"/>
            <ac:picMk id="5" creationId="{FE495ED8-5425-ED9D-A497-1421B292558C}"/>
          </ac:picMkLst>
        </pc:picChg>
      </pc:sldChg>
      <pc:sldChg chg="addSp delSp mod">
        <pc:chgData name="Mills MSgt Dathan T" userId="799feca0-e26b-4324-9eec-88cfd6200d0b" providerId="ADAL" clId="{8E09CCF1-C3C1-4648-8500-4C975FCB2580}" dt="2026-05-06T20:42:48.488" v="17" actId="478"/>
        <pc:sldMkLst>
          <pc:docMk/>
          <pc:sldMk cId="533706149" sldId="3629"/>
        </pc:sldMkLst>
        <pc:graphicFrameChg chg="add del">
          <ac:chgData name="Mills MSgt Dathan T" userId="799feca0-e26b-4324-9eec-88cfd6200d0b" providerId="ADAL" clId="{8E09CCF1-C3C1-4648-8500-4C975FCB2580}" dt="2026-05-06T20:42:48.488" v="17" actId="478"/>
          <ac:graphicFrameMkLst>
            <pc:docMk/>
            <pc:sldMk cId="533706149" sldId="3629"/>
            <ac:graphicFrameMk id="8" creationId="{44E83DE3-90EC-4BEB-D0B7-73C51A01F9CB}"/>
          </ac:graphicFrameMkLst>
        </pc:graphicFrameChg>
        <pc:picChg chg="add del">
          <ac:chgData name="Mills MSgt Dathan T" userId="799feca0-e26b-4324-9eec-88cfd6200d0b" providerId="ADAL" clId="{8E09CCF1-C3C1-4648-8500-4C975FCB2580}" dt="2026-05-06T20:42:39.261" v="12" actId="478"/>
          <ac:picMkLst>
            <pc:docMk/>
            <pc:sldMk cId="533706149" sldId="3629"/>
            <ac:picMk id="5" creationId="{06783B0E-8D5A-3640-2B2D-0F9E1BF4B8DD}"/>
          </ac:picMkLst>
        </pc:picChg>
      </pc:sldChg>
      <pc:sldChg chg="delSp mod">
        <pc:chgData name="Mills MSgt Dathan T" userId="799feca0-e26b-4324-9eec-88cfd6200d0b" providerId="ADAL" clId="{8E09CCF1-C3C1-4648-8500-4C975FCB2580}" dt="2026-05-06T20:43:00.289" v="18" actId="478"/>
        <pc:sldMkLst>
          <pc:docMk/>
          <pc:sldMk cId="2952953385" sldId="3630"/>
        </pc:sldMkLst>
        <pc:graphicFrameChg chg="del">
          <ac:chgData name="Mills MSgt Dathan T" userId="799feca0-e26b-4324-9eec-88cfd6200d0b" providerId="ADAL" clId="{8E09CCF1-C3C1-4648-8500-4C975FCB2580}" dt="2026-05-06T20:43:00.289" v="18" actId="478"/>
          <ac:graphicFrameMkLst>
            <pc:docMk/>
            <pc:sldMk cId="2952953385" sldId="3630"/>
            <ac:graphicFrameMk id="8" creationId="{ADEBADB7-D71A-D8D0-B174-614F311E4935}"/>
          </ac:graphicFrameMkLst>
        </pc:graphicFrameChg>
      </pc:sldChg>
      <pc:sldChg chg="delSp mod">
        <pc:chgData name="Mills MSgt Dathan T" userId="799feca0-e26b-4324-9eec-88cfd6200d0b" providerId="ADAL" clId="{8E09CCF1-C3C1-4648-8500-4C975FCB2580}" dt="2026-05-06T20:43:04.831" v="19" actId="478"/>
        <pc:sldMkLst>
          <pc:docMk/>
          <pc:sldMk cId="387558906" sldId="3631"/>
        </pc:sldMkLst>
        <pc:graphicFrameChg chg="del">
          <ac:chgData name="Mills MSgt Dathan T" userId="799feca0-e26b-4324-9eec-88cfd6200d0b" providerId="ADAL" clId="{8E09CCF1-C3C1-4648-8500-4C975FCB2580}" dt="2026-05-06T20:43:04.831" v="19" actId="478"/>
          <ac:graphicFrameMkLst>
            <pc:docMk/>
            <pc:sldMk cId="387558906" sldId="3631"/>
            <ac:graphicFrameMk id="12" creationId="{C76FDB64-F600-A800-9FA7-E68A0F1105AF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291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07" tIns="45902" rIns="91807" bIns="45902" numCol="1" anchor="t" anchorCtr="0" compatLnSpc="1">
            <a:prstTxWarp prst="textNoShape">
              <a:avLst/>
            </a:prstTxWarp>
          </a:bodyPr>
          <a:lstStyle>
            <a:lvl1pPr defTabSz="91869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581" y="1"/>
            <a:ext cx="304291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07" tIns="45902" rIns="91807" bIns="45902" numCol="1" anchor="t" anchorCtr="0" compatLnSpc="1">
            <a:prstTxWarp prst="textNoShape">
              <a:avLst/>
            </a:prstTxWarp>
          </a:bodyPr>
          <a:lstStyle>
            <a:lvl1pPr algn="r" defTabSz="91869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692"/>
            <a:ext cx="304291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07" tIns="45902" rIns="91807" bIns="45902" numCol="1" anchor="b" anchorCtr="0" compatLnSpc="1">
            <a:prstTxWarp prst="textNoShape">
              <a:avLst/>
            </a:prstTxWarp>
          </a:bodyPr>
          <a:lstStyle>
            <a:lvl1pPr defTabSz="91869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581" y="8842692"/>
            <a:ext cx="304291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07" tIns="45902" rIns="91807" bIns="45902" numCol="1" anchor="b" anchorCtr="0" compatLnSpc="1">
            <a:prstTxWarp prst="textNoShape">
              <a:avLst/>
            </a:prstTxWarp>
          </a:bodyPr>
          <a:lstStyle>
            <a:lvl1pPr algn="r" defTabSz="918698">
              <a:defRPr sz="1200"/>
            </a:lvl1pPr>
          </a:lstStyle>
          <a:p>
            <a:pPr>
              <a:defRPr/>
            </a:pPr>
            <a:fld id="{58B3AD69-446E-49A0-9543-A437096C7C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140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291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1" tIns="46830" rIns="93661" bIns="46830" numCol="1" anchor="t" anchorCtr="0" compatLnSpc="1">
            <a:prstTxWarp prst="textNoShape">
              <a:avLst/>
            </a:prstTxWarp>
          </a:bodyPr>
          <a:lstStyle>
            <a:lvl1pPr defTabSz="937937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581" y="1"/>
            <a:ext cx="304291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1" tIns="46830" rIns="93661" bIns="46830" numCol="1" anchor="t" anchorCtr="0" compatLnSpc="1">
            <a:prstTxWarp prst="textNoShape">
              <a:avLst/>
            </a:prstTxWarp>
          </a:bodyPr>
          <a:lstStyle>
            <a:lvl1pPr algn="r" defTabSz="937937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2750" y="700088"/>
            <a:ext cx="62007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0" y="4420550"/>
            <a:ext cx="5620406" cy="418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1" tIns="46830" rIns="93661" bIns="468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692"/>
            <a:ext cx="304291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1" tIns="46830" rIns="93661" bIns="46830" numCol="1" anchor="b" anchorCtr="0" compatLnSpc="1">
            <a:prstTxWarp prst="textNoShape">
              <a:avLst/>
            </a:prstTxWarp>
          </a:bodyPr>
          <a:lstStyle>
            <a:lvl1pPr defTabSz="937937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581" y="8842692"/>
            <a:ext cx="304291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1" tIns="46830" rIns="93661" bIns="46830" numCol="1" anchor="b" anchorCtr="0" compatLnSpc="1">
            <a:prstTxWarp prst="textNoShape">
              <a:avLst/>
            </a:prstTxWarp>
          </a:bodyPr>
          <a:lstStyle>
            <a:lvl1pPr algn="r" defTabSz="937937">
              <a:defRPr sz="1200"/>
            </a:lvl1pPr>
          </a:lstStyle>
          <a:p>
            <a:pPr>
              <a:defRPr/>
            </a:pPr>
            <a:fld id="{92C78CDF-0C63-421C-BC5E-75779A172A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454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/>
        <a:ea typeface="+mn-ea"/>
        <a:cs typeface="Times New Roman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/>
        <a:ea typeface="+mn-ea"/>
        <a:cs typeface="Times New Roman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/>
        <a:ea typeface="+mn-ea"/>
        <a:cs typeface="Times New Roman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/>
        <a:ea typeface="+mn-ea"/>
        <a:cs typeface="Times New Roman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/>
        <a:ea typeface="+mn-ea"/>
        <a:cs typeface="Times New Roman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64780" indent="-2918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75227" indent="-2340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48203" indent="-2340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19576" indent="-2340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81329" indent="-2340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43084" indent="-2340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04837" indent="-2340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66590" indent="-2340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23506" eaLnBrk="1" hangingPunct="1">
              <a:spcBef>
                <a:spcPct val="0"/>
              </a:spcBef>
            </a:pPr>
            <a:fld id="{0A448A09-F3A0-4F07-9B54-1DF64FAA19A1}" type="slidenum">
              <a:rPr lang="en-US" altLang="en-US" smtClean="0">
                <a:cs typeface="Arial" charset="0"/>
              </a:rPr>
              <a:pPr defTabSz="923506" eaLnBrk="1" hangingPunct="1">
                <a:spcBef>
                  <a:spcPct val="0"/>
                </a:spcBef>
              </a:pPr>
              <a:t>1</a:t>
            </a:fld>
            <a:endParaRPr lang="en-US" altLang="en-US" dirty="0">
              <a:cs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7513" y="693738"/>
            <a:ext cx="6157912" cy="3463925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609" y="4389419"/>
            <a:ext cx="5137978" cy="4237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9177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C78CDF-0C63-421C-BC5E-75779A172A5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052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700088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79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C78CDF-0C63-421C-BC5E-75779A172A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3793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056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file:///O:\Graphics\BRIEFS\CSSARS\pics&amp;logos\redbar.JPG" TargetMode="Externa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/C:\TEMP\bluebar.JPG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/C:\TEMP\bluebar.JPG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/C:\TEMP\bluebar.JPG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9867" y="2130426"/>
            <a:ext cx="8602133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800" y="3886200"/>
            <a:ext cx="9347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03479" y="4960"/>
            <a:ext cx="3033384" cy="6858000"/>
            <a:chOff x="817205" y="4960"/>
            <a:chExt cx="2275038" cy="6858000"/>
          </a:xfrm>
        </p:grpSpPr>
        <p:pic>
          <p:nvPicPr>
            <p:cNvPr id="11" name="Picture 3" descr="O:\Graphics\BRIEFS\CSSARS\pics&amp;logos\redbar.JPG"/>
            <p:cNvPicPr>
              <a:picLocks noChangeAspect="1" noChangeArrowheads="1"/>
            </p:cNvPicPr>
            <p:nvPr userDrawn="1"/>
          </p:nvPicPr>
          <p:blipFill>
            <a:blip r:embed="rId2" r:link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5414" y1="36250" x2="5414" y2="36250"/>
                          <a14:foregroundMark x1="14650" y1="28250" x2="14650" y2="28250"/>
                          <a14:foregroundMark x1="11783" y1="29750" x2="11783" y2="29750"/>
                          <a14:foregroundMark x1="9554" y1="31875" x2="9554" y2="318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971" y="4960"/>
              <a:ext cx="2261272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05" y="1363492"/>
              <a:ext cx="2261272" cy="25970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646794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0B7C-0D06-483F-B7DC-D3CACB5B7DAF}" type="datetime1">
              <a:rPr lang="en-US" smtClean="0"/>
              <a:t>5/6/2026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CB0C7CA-A1C4-4743-9EE8-AC4257B46DE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A09A4D-CC31-C71E-E7F3-460F153CBA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33684"/>
            <a:ext cx="1041400" cy="95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1415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544F-67BF-47B6-B261-481D87372F49}" type="datetime1">
              <a:rPr lang="en-US" smtClean="0"/>
              <a:t>5/6/2026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CB0C7CA-A1C4-4743-9EE8-AC4257B46D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90610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30F03-8982-4C51-AB94-99910086FD34}" type="datetime1">
              <a:rPr lang="en-US" smtClean="0"/>
              <a:t>5/6/2026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F83F0-4E09-428B-A9DF-4D6C481623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08C70D-4BED-2ED0-E7E5-03D45C7C37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33684"/>
            <a:ext cx="1041400" cy="95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669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0"/>
            <a:ext cx="9906000" cy="1066800"/>
          </a:xfrm>
        </p:spPr>
        <p:txBody>
          <a:bodyPr>
            <a:noAutofit/>
          </a:bodyPr>
          <a:lstStyle>
            <a:lvl1pPr algn="l"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689" y="1332213"/>
            <a:ext cx="10972800" cy="41935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72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39A49F6-E254-4843-B1FE-CF340D8B12B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:\TEMP\bluebar.JPG"/>
          <p:cNvPicPr>
            <a:picLocks noChangeAspect="1" noChangeArrowheads="1"/>
          </p:cNvPicPr>
          <p:nvPr userDrawn="1"/>
        </p:nvPicPr>
        <p:blipFill>
          <a:blip r:embed="rId2" r:link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002667"/>
            <a:ext cx="12192000" cy="12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36D2AD-62BB-F1E7-C64E-26306905236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33684"/>
            <a:ext cx="1041400" cy="95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2733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F3E3-67A1-47A0-AF81-DBC283B7136B}" type="datetime1">
              <a:rPr lang="en-US" smtClean="0"/>
              <a:t>5/6/2026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CB0C7CA-A1C4-4743-9EE8-AC4257B46D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06464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9651-4E45-427C-88C6-E0C7B5F381AE}" type="datetime1">
              <a:rPr lang="en-US" smtClean="0"/>
              <a:t>5/6/2026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47200" y="63404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CB0C7CA-A1C4-4743-9EE8-AC4257B46D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:\TEMP\bluebar.JPG"/>
          <p:cNvPicPr>
            <a:picLocks noChangeAspect="1" noChangeArrowheads="1"/>
          </p:cNvPicPr>
          <p:nvPr userDrawn="1"/>
        </p:nvPicPr>
        <p:blipFill>
          <a:blip r:embed="rId2" r:link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002667"/>
            <a:ext cx="12192000" cy="12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94250" y="0"/>
            <a:ext cx="11203501" cy="1066800"/>
          </a:xfrm>
        </p:spPr>
        <p:txBody>
          <a:bodyPr>
            <a:noAutofit/>
          </a:bodyPr>
          <a:lstStyle>
            <a:lvl1pPr>
              <a:defRPr sz="5400" b="1"/>
            </a:lvl1pPr>
          </a:lstStyle>
          <a:p>
            <a:r>
              <a:rPr lang="en-US" dirty="0"/>
              <a:t>Click to edit Master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F759E7-6EF0-2C39-299D-674CB5D7E5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33684"/>
            <a:ext cx="1041400" cy="95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0846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A371-2AF6-407E-9BFF-558D7CB6728D}" type="datetime1">
              <a:rPr lang="en-US" smtClean="0"/>
              <a:t>5/6/2026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CB0C7CA-A1C4-4743-9EE8-AC4257B46DE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9AF3C6-90D3-D699-18A4-5318104DB4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33684"/>
            <a:ext cx="1041400" cy="95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5542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99E6-F103-4860-A24A-5CA82BD2B9E5}" type="datetime1">
              <a:rPr lang="en-US" smtClean="0"/>
              <a:t>5/6/2026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472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CB0C7CA-A1C4-4743-9EE8-AC4257B46D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4250" y="0"/>
            <a:ext cx="11203501" cy="1066800"/>
          </a:xfrm>
        </p:spPr>
        <p:txBody>
          <a:bodyPr>
            <a:noAutofit/>
          </a:bodyPr>
          <a:lstStyle>
            <a:lvl1pPr>
              <a:defRPr sz="5400" b="1"/>
            </a:lvl1pPr>
          </a:lstStyle>
          <a:p>
            <a:r>
              <a:rPr lang="en-US" dirty="0"/>
              <a:t>Click to edit Master</a:t>
            </a:r>
          </a:p>
        </p:txBody>
      </p:sp>
      <p:pic>
        <p:nvPicPr>
          <p:cNvPr id="8" name="Picture 7" descr="C:\TEMP\bluebar.JPG"/>
          <p:cNvPicPr>
            <a:picLocks noChangeAspect="1" noChangeArrowheads="1"/>
          </p:cNvPicPr>
          <p:nvPr userDrawn="1"/>
        </p:nvPicPr>
        <p:blipFill>
          <a:blip r:embed="rId2" r:link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002667"/>
            <a:ext cx="12192000" cy="12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B4C42F3-DE3E-8561-FBB5-F36175260D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33684"/>
            <a:ext cx="1041400" cy="95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7950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6F77-EF74-4063-8912-443D936A61E8}" type="datetime1">
              <a:rPr lang="en-US" smtClean="0"/>
              <a:t>5/6/2026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CB0C7CA-A1C4-4743-9EE8-AC4257B46DE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0CDAF0-269B-2DDC-FB12-2FE332CBCF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33684"/>
            <a:ext cx="1041400" cy="95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38740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B8BC-CDD9-4662-9B5E-3E003B6D1C3B}" type="datetime1">
              <a:rPr lang="en-US" smtClean="0"/>
              <a:t>5/6/2026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CB0C7CA-A1C4-4743-9EE8-AC4257B46DE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DA6253-16C5-A0E6-1531-51B7E929DF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33684"/>
            <a:ext cx="1041400" cy="95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78734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AECF-02ED-48E6-BA73-9B339AB2DBF1}" type="datetime1">
              <a:rPr lang="en-US" smtClean="0"/>
              <a:t>5/6/2026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CB0C7CA-A1C4-4743-9EE8-AC4257B46DE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A451EB-5C6A-1D5D-3AE5-C56AF07907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33684"/>
            <a:ext cx="1041400" cy="95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7421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0000">
              <a:schemeClr val="bg1">
                <a:lumMod val="95000"/>
              </a:schemeClr>
            </a:gs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026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A2232-46EE-43C1-9FA8-1C3A2561926F}" type="datetime1">
              <a:rPr lang="en-US" smtClean="0"/>
              <a:t>5/6/2026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107680-E8B5-233E-874F-8BA140B1A90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20812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DISTRIBUTION: DoD COMMUNITY ONLY</a:t>
            </a:r>
          </a:p>
        </p:txBody>
      </p:sp>
    </p:spTree>
    <p:extLst>
      <p:ext uri="{BB962C8B-B14F-4D97-AF65-F5344CB8AC3E}">
        <p14:creationId xmlns:p14="http://schemas.microsoft.com/office/powerpoint/2010/main" val="244128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</p:sldLayoutIdLst>
  <p:transition spd="slow">
    <p:push dir="u"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886200" y="457200"/>
            <a:ext cx="6451600" cy="1752600"/>
          </a:xfrm>
        </p:spPr>
        <p:txBody>
          <a:bodyPr>
            <a:no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Fiscal Year 2026 </a:t>
            </a:r>
            <a:b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Active Reserve SNCO</a:t>
            </a:r>
            <a:b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Promotion Selection Board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37200" y="5029200"/>
            <a:ext cx="3810000" cy="923330"/>
          </a:xfrm>
          <a:prstGeom prst="rect">
            <a:avLst/>
          </a:prstGeom>
        </p:spPr>
        <p:txBody>
          <a:bodyPr wrap="square" lIns="0" tIns="0" rIns="0" bIns="0" numCol="1" anchor="t" anchorCtr="0">
            <a:spAutoFit/>
          </a:bodyPr>
          <a:lstStyle/>
          <a:p>
            <a:pPr algn="ctr">
              <a:defRPr/>
            </a:pPr>
            <a:r>
              <a:rPr lang="en-U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Major William C. Griffin</a:t>
            </a:r>
          </a:p>
          <a:p>
            <a:pPr algn="ctr">
              <a:defRPr/>
            </a:pPr>
            <a:r>
              <a:rPr lang="en-U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Enlisted Promotion Head</a:t>
            </a:r>
          </a:p>
          <a:p>
            <a:pPr algn="ctr">
              <a:defRPr/>
            </a:pPr>
            <a:r>
              <a:rPr lang="en-US" sz="2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MMPB</a:t>
            </a:r>
            <a:r>
              <a:rPr lang="en-U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M&amp;RA</a:t>
            </a:r>
          </a:p>
        </p:txBody>
      </p:sp>
      <p:sp>
        <p:nvSpPr>
          <p:cNvPr id="4" name="Rectangle 3"/>
          <p:cNvSpPr/>
          <p:nvPr/>
        </p:nvSpPr>
        <p:spPr>
          <a:xfrm>
            <a:off x="4216400" y="2869716"/>
            <a:ext cx="6451600" cy="95410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 James E. Graham</a:t>
            </a:r>
          </a:p>
          <a:p>
            <a:pPr algn="ctr"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Board President</a:t>
            </a:r>
          </a:p>
        </p:txBody>
      </p:sp>
    </p:spTree>
    <p:extLst>
      <p:ext uri="{BB962C8B-B14F-4D97-AF65-F5344CB8AC3E}">
        <p14:creationId xmlns:p14="http://schemas.microsoft.com/office/powerpoint/2010/main" val="278242632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250" y="1311275"/>
            <a:ext cx="11011950" cy="4800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Purpose: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Consider the best and fully qualified Marines for promotion to meet the needs of the Marine Corps.  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Membership (13)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Colonel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Lieutenant Colonels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Majors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Chief Warrant Officer 3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Sergeants Major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 Master Gunnery Sergeants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Recorders: (3)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Above Zone (AZ) / In Zone (IZ) / Below Zone (BZ)</a:t>
            </a:r>
          </a:p>
          <a:p>
            <a:pPr lvl="1">
              <a:lnSpc>
                <a:spcPct val="80000"/>
              </a:lnSpc>
              <a:defRPr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defRPr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defRPr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defRPr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defRPr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defRPr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President screened the BZ for premier/non-premier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BZ Premier Briefs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of approximately 17 total cases per member</a:t>
            </a: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00C20A5-FF5B-A800-D232-B25153949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5579" y="6469447"/>
            <a:ext cx="1295400" cy="365125"/>
          </a:xfrm>
        </p:spPr>
        <p:txBody>
          <a:bodyPr/>
          <a:lstStyle/>
          <a:p>
            <a:pPr>
              <a:defRPr/>
            </a:pPr>
            <a:fld id="{339A49F6-E254-4843-B1FE-CF340D8B12BC}" type="slidenum">
              <a:rPr lang="en-US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43938B55-C509-9E32-7696-FEA747A6F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959" y="52766"/>
            <a:ext cx="7762660" cy="1066800"/>
          </a:xfrm>
        </p:spPr>
        <p:txBody>
          <a:bodyPr/>
          <a:lstStyle/>
          <a:p>
            <a:pPr algn="l"/>
            <a:r>
              <a:rPr lang="en-US" dirty="0"/>
              <a:t>Board Overview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D596D2-7359-F256-7570-B2B73743E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4123447"/>
            <a:ext cx="43434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0026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250" y="1298137"/>
            <a:ext cx="9787297" cy="55626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Board convened 4 February 2026 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Monday  –  Saturday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0730 – 1730, with 3-5 minute breaks approx. every hour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Board Days Breakdown (6 days)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Admin Days: .5 / 8% 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Days only preparing: 1 / 17% 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Days only briefing: 1 / 17%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Days combined preparing/briefing: 3.5 / 58%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 time was approximately 30 minutes per case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Briefing time allocation: 3:00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Items that Increased Tempo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1800" dirty="0">
                <a:latin typeface="Times New Roman"/>
                <a:cs typeface="Times New Roman"/>
              </a:rPr>
              <a:t>Abbreviated SSgt Script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1800" dirty="0">
                <a:latin typeface="Times New Roman"/>
                <a:cs typeface="Times New Roman"/>
              </a:rPr>
              <a:t>Further condensed brief for PME incomplete / request non-selection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Clear guidance from Board President throughout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Recorders daily management and completion projection.</a:t>
            </a:r>
          </a:p>
          <a:p>
            <a:pPr marL="0" lvl="1" indent="0">
              <a:lnSpc>
                <a:spcPct val="80000"/>
              </a:lnSpc>
              <a:buNone/>
              <a:defRPr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lnSpc>
                <a:spcPct val="80000"/>
              </a:lnSpc>
              <a:buNone/>
              <a:defRPr/>
            </a:pP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*Note:  Board began 1 day late due to weather impacting Camp Lejeune area.  The Board also dropped 2x board members (1x Maj &amp; 1x SgtMaj) due to those same weather impacts.</a:t>
            </a:r>
          </a:p>
          <a:p>
            <a:pPr marL="0" indent="0">
              <a:buNone/>
              <a:defRPr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75579" y="6469447"/>
            <a:ext cx="1295400" cy="365125"/>
          </a:xfrm>
        </p:spPr>
        <p:txBody>
          <a:bodyPr/>
          <a:lstStyle/>
          <a:p>
            <a:pPr>
              <a:defRPr/>
            </a:pPr>
            <a:fld id="{339A49F6-E254-4843-B1FE-CF340D8B12BC}" type="slidenum">
              <a:rPr lang="en-US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3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F0BB661A-96E5-1505-CAAA-55C80E467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959" y="52766"/>
            <a:ext cx="7762660" cy="1066800"/>
          </a:xfrm>
        </p:spPr>
        <p:txBody>
          <a:bodyPr/>
          <a:lstStyle/>
          <a:p>
            <a:pPr algn="l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Board Overview</a:t>
            </a:r>
          </a:p>
        </p:txBody>
      </p:sp>
    </p:spTree>
    <p:extLst>
      <p:ext uri="{BB962C8B-B14F-4D97-AF65-F5344CB8AC3E}">
        <p14:creationId xmlns:p14="http://schemas.microsoft.com/office/powerpoint/2010/main" val="423532575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0F0A9-2529-5150-CE73-D3CB07DED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9D466D-D09E-C978-623B-DED561922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959" y="52766"/>
            <a:ext cx="7762660" cy="1066800"/>
          </a:xfrm>
        </p:spPr>
        <p:txBody>
          <a:bodyPr/>
          <a:lstStyle/>
          <a:p>
            <a:pPr algn="l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FY26 AR MGySgt PSB Overview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495ED8-5425-ED9D-A497-1421B2925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660" y="1961483"/>
            <a:ext cx="1488237" cy="2791717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7959A31-34ED-57CA-A601-C61604A64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5579" y="6469447"/>
            <a:ext cx="1295400" cy="365125"/>
          </a:xfrm>
        </p:spPr>
        <p:txBody>
          <a:bodyPr/>
          <a:lstStyle/>
          <a:p>
            <a:pPr>
              <a:defRPr/>
            </a:pPr>
            <a:fld id="{339A49F6-E254-4843-B1FE-CF340D8B12BC}" type="slidenum">
              <a:rPr lang="en-US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4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81E186-A310-9D3B-3114-5EF62BD13B51}"/>
              </a:ext>
            </a:extLst>
          </p:cNvPr>
          <p:cNvSpPr txBox="1"/>
          <p:nvPr/>
        </p:nvSpPr>
        <p:spPr>
          <a:xfrm>
            <a:off x="9238510" y="1807595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/>
              <a:t>Statistics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6C0C4C-314B-0A80-CF55-CF47B7E7554E}"/>
              </a:ext>
            </a:extLst>
          </p:cNvPr>
          <p:cNvGrpSpPr/>
          <p:nvPr/>
        </p:nvGrpSpPr>
        <p:grpSpPr>
          <a:xfrm>
            <a:off x="8820150" y="4785100"/>
            <a:ext cx="2362200" cy="1615700"/>
            <a:chOff x="8610600" y="4191000"/>
            <a:chExt cx="2362200" cy="16157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AC6D2A8-C592-89CC-3714-87EEF41793B3}"/>
                </a:ext>
              </a:extLst>
            </p:cNvPr>
            <p:cNvSpPr/>
            <p:nvPr/>
          </p:nvSpPr>
          <p:spPr>
            <a:xfrm>
              <a:off x="8610600" y="4191000"/>
              <a:ext cx="2362200" cy="138499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040A5AE-CE1B-59D3-5329-E4957C549254}"/>
                </a:ext>
              </a:extLst>
            </p:cNvPr>
            <p:cNvSpPr txBox="1"/>
            <p:nvPr/>
          </p:nvSpPr>
          <p:spPr>
            <a:xfrm>
              <a:off x="8610600" y="4421705"/>
              <a:ext cx="234117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u="sng" dirty="0"/>
                <a:t>Key Takeaways</a:t>
              </a:r>
              <a:endParaRPr lang="en-US" sz="1200" b="1" dirty="0"/>
            </a:p>
            <a:p>
              <a:endParaRPr lang="en-US" sz="1200" b="1" dirty="0"/>
            </a:p>
            <a:p>
              <a:pPr marL="228600" indent="-228600">
                <a:buAutoNum type="arabicPeriod"/>
              </a:pPr>
              <a:r>
                <a:rPr lang="en-US" sz="1000" dirty="0"/>
                <a:t>More MOS’s in FY26 but lower density in populations</a:t>
              </a:r>
            </a:p>
            <a:p>
              <a:pPr marL="228600" indent="-228600">
                <a:buAutoNum type="arabicPeriod"/>
              </a:pPr>
              <a:r>
                <a:rPr lang="en-US" sz="1000" dirty="0"/>
                <a:t>Zero Shortfalls</a:t>
              </a:r>
            </a:p>
            <a:p>
              <a:pPr marL="228600" indent="-228600">
                <a:buAutoNum type="arabicPeriod"/>
              </a:pPr>
              <a:r>
                <a:rPr lang="en-US" sz="1000" dirty="0"/>
                <a:t>Highly rated packages</a:t>
              </a:r>
            </a:p>
            <a:p>
              <a:pPr marL="228600" indent="-228600">
                <a:buAutoNum type="arabicPeriod"/>
              </a:pPr>
              <a:endParaRPr lang="en-US" sz="1000" dirty="0"/>
            </a:p>
            <a:p>
              <a:pPr marL="228600" indent="-228600">
                <a:buAutoNum type="arabicPeriod"/>
              </a:pPr>
              <a:endParaRPr lang="en-US" sz="1000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32E510A-20B9-1735-D585-877B22900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40" y="1794963"/>
            <a:ext cx="5368068" cy="32208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0B31B2-1196-E767-82F6-C62AB6E74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150" y="2270500"/>
            <a:ext cx="39052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7255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42C30-55F4-E9F2-7AA6-A724D94DD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C6E57BF-B371-0051-887C-334D5FAC2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623" y="2195789"/>
            <a:ext cx="3886777" cy="1504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9A2E6C-FEB4-F4DA-B08D-7D8A068E7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13" y="1732884"/>
            <a:ext cx="5368068" cy="322084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A8D0380-ECD9-8A92-CA7B-CE61FCB40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959" y="52766"/>
            <a:ext cx="7762660" cy="1066800"/>
          </a:xfrm>
        </p:spPr>
        <p:txBody>
          <a:bodyPr/>
          <a:lstStyle/>
          <a:p>
            <a:pPr algn="l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FY26 AR MSgt PSB Overview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783B0E-8D5A-3640-2B2D-0F9E1BF4B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661" y="1886772"/>
            <a:ext cx="1488237" cy="2791717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8C0752C6-76C1-C91E-6A57-F50AD0616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5579" y="6469447"/>
            <a:ext cx="1295400" cy="365125"/>
          </a:xfrm>
        </p:spPr>
        <p:txBody>
          <a:bodyPr/>
          <a:lstStyle/>
          <a:p>
            <a:pPr>
              <a:defRPr/>
            </a:pPr>
            <a:fld id="{339A49F6-E254-4843-B1FE-CF340D8B12BC}" type="slidenum">
              <a:rPr lang="en-US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5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1BDFE6-1C6A-2E96-A327-0864D997FC21}"/>
              </a:ext>
            </a:extLst>
          </p:cNvPr>
          <p:cNvSpPr txBox="1"/>
          <p:nvPr/>
        </p:nvSpPr>
        <p:spPr>
          <a:xfrm>
            <a:off x="9238511" y="1732884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/>
              <a:t>Statistics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31390B-91BC-7424-C0EA-3EDB0B344CAD}"/>
              </a:ext>
            </a:extLst>
          </p:cNvPr>
          <p:cNvGrpSpPr/>
          <p:nvPr/>
        </p:nvGrpSpPr>
        <p:grpSpPr>
          <a:xfrm>
            <a:off x="8820151" y="4710389"/>
            <a:ext cx="2362200" cy="1461811"/>
            <a:chOff x="8610600" y="4191000"/>
            <a:chExt cx="2362200" cy="146181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03EDC60-05B2-174E-8393-49EF8E44C442}"/>
                </a:ext>
              </a:extLst>
            </p:cNvPr>
            <p:cNvSpPr/>
            <p:nvPr/>
          </p:nvSpPr>
          <p:spPr>
            <a:xfrm>
              <a:off x="8610600" y="4191000"/>
              <a:ext cx="2362200" cy="1219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E1BAF02-F949-F260-6EA0-ED0840A695F1}"/>
                </a:ext>
              </a:extLst>
            </p:cNvPr>
            <p:cNvSpPr txBox="1"/>
            <p:nvPr/>
          </p:nvSpPr>
          <p:spPr>
            <a:xfrm>
              <a:off x="8610600" y="4421705"/>
              <a:ext cx="2341179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u="sng" dirty="0"/>
                <a:t>Key Takeaways</a:t>
              </a:r>
              <a:endParaRPr lang="en-US" sz="1200" b="1" dirty="0"/>
            </a:p>
            <a:p>
              <a:endParaRPr lang="en-US" sz="1200" b="1" dirty="0"/>
            </a:p>
            <a:p>
              <a:pPr marL="228600" indent="-228600">
                <a:buAutoNum type="arabicPeriod"/>
              </a:pPr>
              <a:r>
                <a:rPr lang="en-US" sz="1000" dirty="0"/>
                <a:t>Similar stats for the last two years</a:t>
              </a:r>
            </a:p>
            <a:p>
              <a:pPr marL="228600" indent="-228600">
                <a:buAutoNum type="arabicPeriod"/>
              </a:pPr>
              <a:r>
                <a:rPr lang="en-US" sz="1000" dirty="0"/>
                <a:t>Zero shortfalls</a:t>
              </a:r>
            </a:p>
            <a:p>
              <a:pPr marL="228600" indent="-228600">
                <a:buAutoNum type="arabicPeriod"/>
              </a:pPr>
              <a:endParaRPr lang="en-US" sz="1000" dirty="0"/>
            </a:p>
            <a:p>
              <a:pPr marL="228600" indent="-228600">
                <a:buAutoNum type="arabicPeriod"/>
              </a:pPr>
              <a:endParaRPr lang="en-US" sz="1000" dirty="0"/>
            </a:p>
            <a:p>
              <a:pPr marL="228600" indent="-228600">
                <a:buAutoNum type="arabicPeriod"/>
              </a:pP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53370614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66D5C-F3A4-02D6-7F93-0C144F173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E1410E1-C199-F831-99D6-99D955C5E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386" y="2194300"/>
            <a:ext cx="3896014" cy="1504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504F68-C8F0-195E-0EFD-B1E094496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40" y="1731394"/>
            <a:ext cx="5368068" cy="320820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7BF59E4-25A1-F6F1-BA65-049989ADF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959" y="52766"/>
            <a:ext cx="7762660" cy="1066800"/>
          </a:xfrm>
        </p:spPr>
        <p:txBody>
          <a:bodyPr/>
          <a:lstStyle/>
          <a:p>
            <a:pPr algn="l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FY26 AR GySgt PSB Overview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C02AD2-E16D-2E90-55ED-5220B449C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660" y="1885283"/>
            <a:ext cx="1488237" cy="2791717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2C45B849-791E-DA04-99C4-2FC00803C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5579" y="6469447"/>
            <a:ext cx="1295400" cy="365125"/>
          </a:xfrm>
        </p:spPr>
        <p:txBody>
          <a:bodyPr/>
          <a:lstStyle/>
          <a:p>
            <a:pPr>
              <a:defRPr/>
            </a:pPr>
            <a:fld id="{339A49F6-E254-4843-B1FE-CF340D8B12BC}" type="slidenum">
              <a:rPr lang="en-US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6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B0E6F4-2BFE-872F-4720-52C24F1ABF9F}"/>
              </a:ext>
            </a:extLst>
          </p:cNvPr>
          <p:cNvSpPr txBox="1"/>
          <p:nvPr/>
        </p:nvSpPr>
        <p:spPr>
          <a:xfrm>
            <a:off x="9238510" y="1731395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/>
              <a:t>Statistics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02EFF38-FF42-161F-EE08-DDA9F390A09D}"/>
              </a:ext>
            </a:extLst>
          </p:cNvPr>
          <p:cNvGrpSpPr/>
          <p:nvPr/>
        </p:nvGrpSpPr>
        <p:grpSpPr>
          <a:xfrm>
            <a:off x="8820150" y="4708900"/>
            <a:ext cx="2362200" cy="1615700"/>
            <a:chOff x="8820150" y="4708900"/>
            <a:chExt cx="2362200" cy="16157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ED89317-6732-DE4D-30F7-4D25BDB864B0}"/>
                </a:ext>
              </a:extLst>
            </p:cNvPr>
            <p:cNvSpPr/>
            <p:nvPr/>
          </p:nvSpPr>
          <p:spPr>
            <a:xfrm>
              <a:off x="8820150" y="4708900"/>
              <a:ext cx="2362200" cy="138245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EA848D1-1030-53F6-25A9-7D51063F336F}"/>
                </a:ext>
              </a:extLst>
            </p:cNvPr>
            <p:cNvSpPr txBox="1"/>
            <p:nvPr/>
          </p:nvSpPr>
          <p:spPr>
            <a:xfrm>
              <a:off x="8820150" y="4939605"/>
              <a:ext cx="234117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u="sng" dirty="0"/>
                <a:t>Key Takeaways</a:t>
              </a:r>
              <a:endParaRPr lang="en-US" sz="1200" b="1" dirty="0"/>
            </a:p>
            <a:p>
              <a:endParaRPr lang="en-US" sz="1200" b="1" dirty="0"/>
            </a:p>
            <a:p>
              <a:pPr marL="228600" indent="-228600">
                <a:buAutoNum type="arabicPeriod"/>
              </a:pPr>
              <a:r>
                <a:rPr lang="en-US" sz="1000" dirty="0"/>
                <a:t>Larger population and higher selection rates.</a:t>
              </a:r>
            </a:p>
            <a:p>
              <a:pPr marL="228600" indent="-228600">
                <a:buAutoNum type="arabicPeriod"/>
              </a:pPr>
              <a:r>
                <a:rPr lang="en-US" sz="1000" dirty="0"/>
                <a:t>Zero Shortfalls</a:t>
              </a:r>
            </a:p>
            <a:p>
              <a:pPr marL="228600" indent="-228600">
                <a:buAutoNum type="arabicPeriod"/>
              </a:pPr>
              <a:r>
                <a:rPr lang="en-US" sz="1000" dirty="0"/>
                <a:t>1x Noncompetitive (WO)</a:t>
              </a:r>
            </a:p>
            <a:p>
              <a:pPr marL="228600" indent="-228600">
                <a:buAutoNum type="arabicPeriod"/>
              </a:pPr>
              <a:endParaRPr lang="en-US" sz="1000" dirty="0"/>
            </a:p>
            <a:p>
              <a:pPr marL="228600" indent="-228600">
                <a:buAutoNum type="arabicPeriod"/>
              </a:pP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5295338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951D7-03A5-7CFA-FB01-1EF74EF7E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AC61A0E-655B-411E-4F9F-73F038FAE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44" y="1719522"/>
            <a:ext cx="5368068" cy="32208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7BABDD-FBE4-0C6C-1113-D6EFA25E9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151" y="2158568"/>
            <a:ext cx="3905249" cy="153727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C5F41CB-67E5-9542-1DA7-154B84DE7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959" y="52766"/>
            <a:ext cx="7762660" cy="1066800"/>
          </a:xfrm>
        </p:spPr>
        <p:txBody>
          <a:bodyPr/>
          <a:lstStyle/>
          <a:p>
            <a:pPr algn="l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FY26 AR SSgt PSB Overview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34F557-5866-6A73-726A-9DBE59470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664" y="1874459"/>
            <a:ext cx="1488237" cy="2791717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09C3183-3766-0641-46D5-0595CB856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5579" y="6469447"/>
            <a:ext cx="1295400" cy="365125"/>
          </a:xfrm>
        </p:spPr>
        <p:txBody>
          <a:bodyPr/>
          <a:lstStyle/>
          <a:p>
            <a:pPr>
              <a:defRPr/>
            </a:pPr>
            <a:fld id="{339A49F6-E254-4843-B1FE-CF340D8B12BC}" type="slidenum">
              <a:rPr lang="en-US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7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5A3FAC-DD73-1678-4339-B4D07E8F3992}"/>
              </a:ext>
            </a:extLst>
          </p:cNvPr>
          <p:cNvSpPr txBox="1"/>
          <p:nvPr/>
        </p:nvSpPr>
        <p:spPr>
          <a:xfrm>
            <a:off x="9238514" y="1720571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/>
              <a:t>Statistics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411A5CC-DCD9-F173-9131-D2F8A6F23FF3}"/>
              </a:ext>
            </a:extLst>
          </p:cNvPr>
          <p:cNvGrpSpPr/>
          <p:nvPr/>
        </p:nvGrpSpPr>
        <p:grpSpPr>
          <a:xfrm>
            <a:off x="8820154" y="4698076"/>
            <a:ext cx="2362200" cy="1615700"/>
            <a:chOff x="8610600" y="4191000"/>
            <a:chExt cx="2362200" cy="16157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574983D-80B0-887A-2C9D-57E9F50357A3}"/>
                </a:ext>
              </a:extLst>
            </p:cNvPr>
            <p:cNvSpPr/>
            <p:nvPr/>
          </p:nvSpPr>
          <p:spPr>
            <a:xfrm>
              <a:off x="8610600" y="4191000"/>
              <a:ext cx="2362200" cy="145350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11EA489-D14E-6DC9-DE07-DB8E9E9B3F4E}"/>
                </a:ext>
              </a:extLst>
            </p:cNvPr>
            <p:cNvSpPr txBox="1"/>
            <p:nvPr/>
          </p:nvSpPr>
          <p:spPr>
            <a:xfrm>
              <a:off x="8610600" y="4421705"/>
              <a:ext cx="234117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u="sng" dirty="0"/>
                <a:t>Key Takeaways</a:t>
              </a:r>
              <a:endParaRPr lang="en-US" sz="1200" b="1" dirty="0"/>
            </a:p>
            <a:p>
              <a:endParaRPr lang="en-US" sz="1200" b="1" dirty="0"/>
            </a:p>
            <a:p>
              <a:pPr marL="228600" indent="-228600">
                <a:buAutoNum type="arabicPeriod"/>
              </a:pPr>
              <a:r>
                <a:rPr lang="en-US" sz="1000" dirty="0"/>
                <a:t>Larger population and higher selection rates.</a:t>
              </a:r>
            </a:p>
            <a:p>
              <a:pPr marL="228600" indent="-228600">
                <a:buAutoNum type="arabicPeriod"/>
              </a:pPr>
              <a:r>
                <a:rPr lang="en-US" sz="1000" dirty="0"/>
                <a:t>Zero Shortfalls</a:t>
              </a:r>
            </a:p>
            <a:p>
              <a:pPr marL="228600" indent="-228600">
                <a:buAutoNum type="arabicPeriod"/>
              </a:pPr>
              <a:r>
                <a:rPr lang="en-US" sz="1000" dirty="0"/>
                <a:t>Low PME Incompletes</a:t>
              </a:r>
            </a:p>
            <a:p>
              <a:pPr marL="228600" indent="-228600">
                <a:buAutoNum type="arabicPeriod"/>
              </a:pPr>
              <a:endParaRPr lang="en-US" sz="1000" dirty="0"/>
            </a:p>
            <a:p>
              <a:pPr marL="228600" indent="-228600">
                <a:buAutoNum type="arabicPeriod"/>
              </a:pP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755890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5FBE6CD7-9298-EA83-FF1B-8F174613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5579" y="6469447"/>
            <a:ext cx="1295400" cy="365125"/>
          </a:xfrm>
        </p:spPr>
        <p:txBody>
          <a:bodyPr/>
          <a:lstStyle/>
          <a:p>
            <a:pPr>
              <a:defRPr/>
            </a:pPr>
            <a:fld id="{339A49F6-E254-4843-B1FE-CF340D8B12BC}" type="slidenum">
              <a:rPr lang="en-US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8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26849E-DE56-205F-14D0-AC754986F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trumped everything else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Active Reserve Boards, continue to ensure the at least one enlisted and one officer board member are Active Reserve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Letters to the Board were sparse.  Many candidates who didn’t submit letters would have benefited from doing so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Sergeants have got to do their non-resident PME before the board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Biggest reason for a 2 rating was chronic adversity or adversity in grade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‘Hidden’ adversity disrupted briefing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DBR is a force multiplier – continue to invest and enhance it</a:t>
            </a:r>
          </a:p>
          <a:p>
            <a:pPr marL="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Enlisted Promotion Branch Staff was outstanding !! </a:t>
            </a:r>
          </a:p>
          <a:p>
            <a:endParaRPr lang="en-US" sz="1600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5DC26E5-A34E-E7DC-2806-102B2994A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959" y="52766"/>
            <a:ext cx="7762660" cy="1066800"/>
          </a:xfrm>
        </p:spPr>
        <p:txBody>
          <a:bodyPr/>
          <a:lstStyle/>
          <a:p>
            <a:pPr algn="l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FY26 President Comments</a:t>
            </a:r>
          </a:p>
        </p:txBody>
      </p:sp>
    </p:spTree>
    <p:extLst>
      <p:ext uri="{BB962C8B-B14F-4D97-AF65-F5344CB8AC3E}">
        <p14:creationId xmlns:p14="http://schemas.microsoft.com/office/powerpoint/2010/main" val="93012513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609600"/>
            <a:ext cx="9144000" cy="5715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F533B0C-7AEE-0409-06D0-E37D7D572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5579" y="6469447"/>
            <a:ext cx="1295400" cy="365125"/>
          </a:xfrm>
        </p:spPr>
        <p:txBody>
          <a:bodyPr/>
          <a:lstStyle/>
          <a:p>
            <a:pPr>
              <a:defRPr/>
            </a:pPr>
            <a:fld id="{339A49F6-E254-4843-B1FE-CF340D8B12BC}" type="slidenum">
              <a:rPr lang="en-US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9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14361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elvetic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a5b1e761-728c-41c7-922f-af95005c6c26" xsi:nil="true"/>
    <lcf76f155ced4ddcb4097134ff3c332f xmlns="dc3fc34a-147a-4502-9ada-e8eeabbf15e9">
      <Terms xmlns="http://schemas.microsoft.com/office/infopath/2007/PartnerControls"/>
    </lcf76f155ced4ddcb4097134ff3c332f>
    <_ip_UnifiedCompliancePolicyProperties xmlns="http://schemas.microsoft.com/sharepoint/v3" xsi:nil="true"/>
    <PackageStatus xmlns="dc3fc34a-147a-4502-9ada-e8eeabbf15e9" xsi:nil="true"/>
    <RequestType xmlns="dc3fc34a-147a-4502-9ada-e8eeabbf15e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90EE38062B9546914615017268D53C" ma:contentTypeVersion="20" ma:contentTypeDescription="Create a new document." ma:contentTypeScope="" ma:versionID="4e80620d1dda1d59c4c107d61552de21">
  <xsd:schema xmlns:xsd="http://www.w3.org/2001/XMLSchema" xmlns:xs="http://www.w3.org/2001/XMLSchema" xmlns:p="http://schemas.microsoft.com/office/2006/metadata/properties" xmlns:ns1="http://schemas.microsoft.com/sharepoint/v3" xmlns:ns2="dc3fc34a-147a-4502-9ada-e8eeabbf15e9" xmlns:ns3="a5b1e761-728c-41c7-922f-af95005c6c26" targetNamespace="http://schemas.microsoft.com/office/2006/metadata/properties" ma:root="true" ma:fieldsID="53831cfecf9d0c87f30378eced8373a9" ns1:_="" ns2:_="" ns3:_="">
    <xsd:import namespace="http://schemas.microsoft.com/sharepoint/v3"/>
    <xsd:import namespace="dc3fc34a-147a-4502-9ada-e8eeabbf15e9"/>
    <xsd:import namespace="a5b1e761-728c-41c7-922f-af95005c6c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ServiceLocation" minOccurs="0"/>
                <xsd:element ref="ns2:PackageStatus" minOccurs="0"/>
                <xsd:element ref="ns2:Request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3fc34a-147a-4502-9ada-e8eeabbf15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c7be36e-9551-4638-a550-39ad874449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  <xsd:element name="PackageStatus" ma:index="25" nillable="true" ma:displayName="Package Status" ma:description="Choose a status to indicate if a package missing documents, ready to be prepped, or routing." ma:format="RadioButtons" ma:internalName="PackageStatus">
      <xsd:simpleType>
        <xsd:restriction base="dms:Choice">
          <xsd:enumeration value="Routing"/>
          <xsd:enumeration value="Ready to Prep"/>
          <xsd:enumeration value="Ready to Route"/>
          <xsd:enumeration value="Missing Docs"/>
          <xsd:enumeration value="Off. delay, pending cmd"/>
          <xsd:enumeration value="Requested Docs"/>
          <xsd:enumeration value="no action needed."/>
          <xsd:enumeration value="Initial Notification"/>
          <xsd:enumeration value="30 Day notification"/>
          <xsd:enumeration value="Unassigned"/>
          <xsd:enumeration value="Admin Del"/>
          <xsd:enumeration value="Approved"/>
          <xsd:enumeration value="Disapproved"/>
          <xsd:enumeration value="Promoted"/>
          <xsd:enumeration value="Not promoted"/>
          <xsd:enumeration value="Do not use"/>
          <xsd:enumeration value="Delayed Delivery"/>
          <xsd:enumeration value="Sign"/>
        </xsd:restriction>
      </xsd:simpleType>
    </xsd:element>
    <xsd:element name="RequestType" ma:index="26" nillable="true" ma:displayName="Request Type" ma:description="This column is used to classify the request type of a package or letter. If you wish to add a choice, please select add choice." ma:format="Dropdown" ma:internalName="RequestTyp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Delay"/>
                        <xsd:enumeration value="Revoke"/>
                        <xsd:enumeration value="Deliver"/>
                        <xsd:enumeration value="Remedial"/>
                        <xsd:enumeration value="Admin Del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1e761-728c-41c7-922f-af95005c6c2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d3fa801-ce0c-42cc-8962-4ebb1e37f270}" ma:internalName="TaxCatchAll" ma:showField="CatchAllData" ma:web="a5b1e761-728c-41c7-922f-af95005c6c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4B6359-D1BE-4AD4-A140-33D961C21E2F}">
  <ds:schemaRefs>
    <ds:schemaRef ds:uri="http://www.w3.org/XML/1998/namespace"/>
    <ds:schemaRef ds:uri="http://schemas.microsoft.com/office/2006/documentManagement/types"/>
    <ds:schemaRef ds:uri="a5b1e761-728c-41c7-922f-af95005c6c26"/>
    <ds:schemaRef ds:uri="dc3fc34a-147a-4502-9ada-e8eeabbf15e9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schemas.microsoft.com/sharepoint/v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42A6D18-4BF1-404A-8E55-4F75C24215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2E3580-2F94-4B09-8E28-AE08C5ECE5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c3fc34a-147a-4502-9ada-e8eeabbf15e9"/>
    <ds:schemaRef ds:uri="a5b1e761-728c-41c7-922f-af95005c6c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89f80511-b267-4892-be9d-6cc8d3fffe7e}" enabled="1" method="Standard" siteId="{f4c44cda-18c6-46b0-80f2-e290072444f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41673</TotalTime>
  <Words>470</Words>
  <Application>Microsoft Office PowerPoint</Application>
  <PresentationFormat>Widescreen</PresentationFormat>
  <Paragraphs>102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Helvetica</vt:lpstr>
      <vt:lpstr>Tahoma</vt:lpstr>
      <vt:lpstr>Times New Roman</vt:lpstr>
      <vt:lpstr>Office Theme</vt:lpstr>
      <vt:lpstr>Fiscal Year 2026  Active Reserve SNCO Promotion Selection Board</vt:lpstr>
      <vt:lpstr>Board Overview</vt:lpstr>
      <vt:lpstr>Board Overview</vt:lpstr>
      <vt:lpstr>FY26 AR MGySgt PSB Overview</vt:lpstr>
      <vt:lpstr>FY26 AR MSgt PSB Overview</vt:lpstr>
      <vt:lpstr>FY26 AR GySgt PSB Overview</vt:lpstr>
      <vt:lpstr>FY26 AR SSgt PSB Overview</vt:lpstr>
      <vt:lpstr>FY26 President Comments</vt:lpstr>
      <vt:lpstr>PowerPoint Presentation</vt:lpstr>
    </vt:vector>
  </TitlesOfParts>
  <Company>HQMC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MMOA Road Show Brief</dc:title>
  <dc:creator>Capt Daniel McBride</dc:creator>
  <cp:lastModifiedBy>Mills MSgt Dathan T</cp:lastModifiedBy>
  <cp:revision>1169</cp:revision>
  <cp:lastPrinted>2026-02-11T16:20:30Z</cp:lastPrinted>
  <dcterms:created xsi:type="dcterms:W3CDTF">2014-04-30T21:10:51Z</dcterms:created>
  <dcterms:modified xsi:type="dcterms:W3CDTF">2026-05-06T20:43:10Z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0x010100A990EE38062B9546914615017268D53C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Office Theme:7</vt:lpwstr>
  </property>
  <property fmtid="{D5CDD505-2E9C-101B-9397-08002B2CF9AE}" pid="5" name="ClassificationContentMarkingFooterText">
    <vt:lpwstr>DISTRIBUTION: DoD COMMUNITY ONLY</vt:lpwstr>
  </property>
</Properties>
</file>